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76" r:id="rId4"/>
    <p:sldId id="278" r:id="rId5"/>
    <p:sldId id="281" r:id="rId6"/>
    <p:sldId id="277" r:id="rId7"/>
    <p:sldId id="280" r:id="rId8"/>
    <p:sldId id="282" r:id="rId9"/>
    <p:sldId id="305" r:id="rId10"/>
    <p:sldId id="302" r:id="rId11"/>
    <p:sldId id="260" r:id="rId12"/>
    <p:sldId id="259" r:id="rId13"/>
    <p:sldId id="262" r:id="rId14"/>
    <p:sldId id="263" r:id="rId15"/>
    <p:sldId id="264" r:id="rId16"/>
    <p:sldId id="283" r:id="rId17"/>
    <p:sldId id="265" r:id="rId18"/>
    <p:sldId id="266" r:id="rId19"/>
    <p:sldId id="303" r:id="rId20"/>
    <p:sldId id="268" r:id="rId21"/>
    <p:sldId id="284" r:id="rId22"/>
    <p:sldId id="286" r:id="rId23"/>
    <p:sldId id="290" r:id="rId24"/>
    <p:sldId id="291" r:id="rId25"/>
    <p:sldId id="287" r:id="rId26"/>
    <p:sldId id="288" r:id="rId27"/>
    <p:sldId id="289" r:id="rId28"/>
    <p:sldId id="285" r:id="rId29"/>
    <p:sldId id="295" r:id="rId30"/>
    <p:sldId id="298" r:id="rId31"/>
    <p:sldId id="296" r:id="rId32"/>
    <p:sldId id="294" r:id="rId33"/>
    <p:sldId id="293" r:id="rId34"/>
    <p:sldId id="299" r:id="rId35"/>
    <p:sldId id="269" r:id="rId36"/>
    <p:sldId id="292" r:id="rId37"/>
    <p:sldId id="270" r:id="rId38"/>
    <p:sldId id="271" r:id="rId39"/>
    <p:sldId id="272" r:id="rId40"/>
    <p:sldId id="273" r:id="rId41"/>
    <p:sldId id="274" r:id="rId42"/>
    <p:sldId id="275" r:id="rId43"/>
    <p:sldId id="304" r:id="rId44"/>
  </p:sldIdLst>
  <p:sldSz cx="12192000" cy="6858000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2"/>
        <p:sld r:id="rId13"/>
        <p:sld r:id="rId14"/>
        <p:sld r:id="rId15"/>
        <p:sld r:id="rId16"/>
        <p:sld r:id="rId17"/>
        <p:sld r:id="rId18"/>
        <p:sld r:id="rId19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F2A"/>
    <a:srgbClr val="0563C1"/>
    <a:srgbClr val="F1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36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7C0A8-6BC5-4481-A703-487B5E65118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6F22-964D-4F6B-B843-771B12353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2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7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78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2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2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06F22-964D-4F6B-B843-771B12353F4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0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4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9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82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6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7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7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39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3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1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1E547-B73A-4968-9EDE-F41B78CF2F51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EB5F-B3BB-4513-AC0B-CE5EBCA45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5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0.jpg"/><Relationship Id="rId11" Type="http://schemas.openxmlformats.org/officeDocument/2006/relationships/image" Target="../media/image53.jpg"/><Relationship Id="rId5" Type="http://schemas.openxmlformats.org/officeDocument/2006/relationships/image" Target="../media/image4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7.jp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2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5.jpg"/><Relationship Id="rId7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microsoft.com/office/2007/relationships/hdphoto" Target="../media/hdphoto11.wdp"/><Relationship Id="rId10" Type="http://schemas.openxmlformats.org/officeDocument/2006/relationships/image" Target="../media/image80.jpg"/><Relationship Id="rId4" Type="http://schemas.openxmlformats.org/officeDocument/2006/relationships/image" Target="../media/image76.png"/><Relationship Id="rId9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8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85.jp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2.png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04.png"/><Relationship Id="rId11" Type="http://schemas.microsoft.com/office/2007/relationships/hdphoto" Target="../media/hdphoto18.wdp"/><Relationship Id="rId5" Type="http://schemas.openxmlformats.org/officeDocument/2006/relationships/image" Target="../media/image103.jpg"/><Relationship Id="rId10" Type="http://schemas.openxmlformats.org/officeDocument/2006/relationships/image" Target="../media/image107.png"/><Relationship Id="rId4" Type="http://schemas.microsoft.com/office/2007/relationships/hdphoto" Target="../media/hdphoto16.wdp"/><Relationship Id="rId9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microsoft.com/office/2007/relationships/hdphoto" Target="../media/hdphoto19.wdp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20.jp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microsoft.com/office/2007/relationships/hdphoto" Target="../media/hdphoto2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microsoft.com/office/2007/relationships/hdphoto" Target="../media/hdphoto2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28.png"/><Relationship Id="rId5" Type="http://schemas.openxmlformats.org/officeDocument/2006/relationships/image" Target="../media/image127.jpg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30.gif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090191"/>
              </p:ext>
            </p:extLst>
          </p:nvPr>
        </p:nvGraphicFramePr>
        <p:xfrm>
          <a:off x="5486400" y="152400"/>
          <a:ext cx="6255327" cy="245225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255327">
                  <a:extLst>
                    <a:ext uri="{9D8B030D-6E8A-4147-A177-3AD203B41FA5}">
                      <a16:colId xmlns:a16="http://schemas.microsoft.com/office/drawing/2014/main" val="2523750616"/>
                    </a:ext>
                  </a:extLst>
                </a:gridCol>
              </a:tblGrid>
              <a:tr h="245225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431263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81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40"/>
    </mc:Choice>
    <mc:Fallback xmlns="">
      <p:transition advTm="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59"/>
            <a:ext cx="12192000" cy="66149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Использование только высококачественных передовых строительных </a:t>
            </a:r>
            <a:r>
              <a:rPr lang="ru-RU" b="1" dirty="0" smtClean="0"/>
              <a:t>материалов и технологий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7148333" cy="4899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Винтовые сваи (НКТ) диаметром 73-102мм</a:t>
            </a:r>
          </a:p>
          <a:p>
            <a:r>
              <a:rPr lang="ru-RU" dirty="0" smtClean="0"/>
              <a:t>Высокие антикоррозийные свойства</a:t>
            </a:r>
          </a:p>
          <a:p>
            <a:r>
              <a:rPr lang="ru-RU" dirty="0" smtClean="0"/>
              <a:t>Литой высокопрочный наконечник</a:t>
            </a:r>
          </a:p>
          <a:p>
            <a:r>
              <a:rPr lang="ru-RU" dirty="0" smtClean="0"/>
              <a:t>Толстая стенка до 10мм</a:t>
            </a:r>
          </a:p>
          <a:p>
            <a:r>
              <a:rPr lang="ru-RU" dirty="0" smtClean="0"/>
              <a:t>Герметично заваренный оголовок</a:t>
            </a:r>
          </a:p>
          <a:p>
            <a:r>
              <a:rPr lang="ru-RU" dirty="0" smtClean="0"/>
              <a:t>Нагрузочная способность до 10 тон</a:t>
            </a:r>
          </a:p>
          <a:p>
            <a:r>
              <a:rPr lang="ru-RU" dirty="0" smtClean="0"/>
              <a:t>При завинчивании не разрыхляет грунт, что в дальнейшем исключает их раскачивание и проседания</a:t>
            </a:r>
          </a:p>
          <a:p>
            <a:r>
              <a:rPr lang="ru-RU" dirty="0" smtClean="0"/>
              <a:t>Возможность монтажа в любое время года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43" y="1460500"/>
            <a:ext cx="3251446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9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Использование только высококачественных передовых строительных </a:t>
            </a:r>
            <a:r>
              <a:rPr lang="ru-RU" b="1" dirty="0" smtClean="0"/>
              <a:t>материалов и технологий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0913" y="1690688"/>
            <a:ext cx="6974711" cy="279818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Используем только высококачественный пиломатериал</a:t>
            </a:r>
          </a:p>
          <a:p>
            <a:r>
              <a:rPr lang="ru-RU" dirty="0" smtClean="0"/>
              <a:t>Производство на профессиональной дисковой  пилораме с контролем качества</a:t>
            </a:r>
          </a:p>
          <a:p>
            <a:r>
              <a:rPr lang="ru-RU" dirty="0"/>
              <a:t>Идеальная правильная </a:t>
            </a:r>
            <a:r>
              <a:rPr lang="ru-RU" dirty="0" smtClean="0"/>
              <a:t>геометрия</a:t>
            </a:r>
          </a:p>
          <a:p>
            <a:r>
              <a:rPr lang="ru-RU" dirty="0" smtClean="0"/>
              <a:t>ГОСТ 8486-86 (сорт 1)</a:t>
            </a:r>
          </a:p>
          <a:p>
            <a:pPr marL="0" indent="0">
              <a:buNone/>
            </a:pP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7" y="1888241"/>
            <a:ext cx="3378120" cy="450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64" y="4094285"/>
            <a:ext cx="3420372" cy="2565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6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975">
        <p15:prstTrans prst="prestige"/>
      </p:transition>
    </mc:Choice>
    <mc:Fallback xmlns="">
      <p:transition spd="slow" advTm="10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80028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Обвязка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9251" y="1831442"/>
            <a:ext cx="5524174" cy="209476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Обвязка производится брусом с устройством битумной гидроизоляции в два слоя и стягиваются на оцинкованые болтовые и шуруп-болтовые соединения с усиленной шайбой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4" y="1789445"/>
            <a:ext cx="3602785" cy="3487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58948" y="5624712"/>
            <a:ext cx="494239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Все соединительные узлы обвязки выполнены согласно СП 31-105-2002.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83" y="4133730"/>
            <a:ext cx="3801307" cy="2618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9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487">
        <p15:prstTrans prst="drape"/>
      </p:transition>
    </mc:Choice>
    <mc:Fallback xmlns="">
      <p:transition spd="slow" advTm="7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6658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Основание полов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587" y="1722134"/>
            <a:ext cx="4856545" cy="242228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Для лаг используется доска 50х200мм с расстоянием друг от друга 350мм, таким образом мы добиваемся максимальной жесткости пола, при полном отсутствии батутности.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642" y="4203330"/>
            <a:ext cx="531680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</a:rPr>
              <a:t>Черновой пол подшивается доской 25х100мм с шагом 200мм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1" y="1690688"/>
            <a:ext cx="6617026" cy="2419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33" y="4175864"/>
            <a:ext cx="3421852" cy="2566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43642" y="5463677"/>
            <a:ext cx="681613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</a:rPr>
              <a:t>Все примыкающие угловые соединения дополнительно скрепляются усиленными оцинкованными уголками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6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18">
        <p14:prism isContent="1" isInverted="1"/>
      </p:transition>
    </mc:Choice>
    <mc:Fallback xmlns="">
      <p:transition spd="slow" advTm="12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215153"/>
            <a:ext cx="11632557" cy="6523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Утепление полов и перекрытий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70461"/>
            <a:ext cx="5158086" cy="242228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На низ основания пола прокладывается высокопрочная </a:t>
            </a:r>
            <a:r>
              <a:rPr lang="ru-RU" dirty="0" err="1" smtClean="0"/>
              <a:t>гидро</a:t>
            </a:r>
            <a:r>
              <a:rPr lang="ru-RU" dirty="0" smtClean="0"/>
              <a:t>-пароизоляция тип «</a:t>
            </a:r>
            <a:r>
              <a:rPr lang="en-US" dirty="0" smtClean="0"/>
              <a:t>D</a:t>
            </a:r>
            <a:r>
              <a:rPr lang="ru-RU" dirty="0" smtClean="0"/>
              <a:t>». Закрепляется скобами по средствам специализированного пневмоинструмента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1252" y="4337276"/>
            <a:ext cx="6584372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</a:rPr>
              <a:t>В пустоты между лагами укладывается утеплитель (базальтовая крошка плотностью  80-100 кг/м3).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+ Отсутствие швов и мостиков холода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prstClr val="black"/>
                </a:solidFill>
              </a:rPr>
              <a:t>+ Непривлекателен для грызунов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6" y="3599155"/>
            <a:ext cx="5066363" cy="3110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89" y="1170461"/>
            <a:ext cx="6831862" cy="286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4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65">
        <p14:prism isContent="1" isInverted="1"/>
      </p:transition>
    </mc:Choice>
    <mc:Fallback xmlns="">
      <p:transition spd="slow" advTm="13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5672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Настил полов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95" y="1399617"/>
            <a:ext cx="4856545" cy="16769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В качестве </a:t>
            </a:r>
            <a:r>
              <a:rPr lang="ru-RU" dirty="0" err="1" smtClean="0"/>
              <a:t>предчистовой</a:t>
            </a:r>
            <a:r>
              <a:rPr lang="ru-RU" dirty="0" smtClean="0"/>
              <a:t> отделки пола используется влагостойкая фанера (ФСФ) толщиной 18мм уложенная в шахматном порядке с технологическим зазором 5мм.</a:t>
            </a:r>
          </a:p>
        </p:txBody>
      </p:sp>
      <p:pic>
        <p:nvPicPr>
          <p:cNvPr id="1030" name="Picture 6" descr="http://www.merani.ru/upload/iblock/f82/f8292708ada431d25b40c524d9795e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40" y="1173192"/>
            <a:ext cx="5408095" cy="3028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5" y="3307976"/>
            <a:ext cx="4588250" cy="344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76" y="3978921"/>
            <a:ext cx="4238012" cy="267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804343" y="4668529"/>
            <a:ext cx="2923233" cy="1673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Также может быть использована шпунтованная доска как чистовой материал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3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658">
        <p14:prism isContent="1" isInverted="1"/>
      </p:transition>
    </mc:Choice>
    <mc:Fallback xmlns="">
      <p:transition spd="slow" advTm="7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5672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Бетонная стяжка полов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709" y="1359338"/>
            <a:ext cx="2966298" cy="31678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олусухая </a:t>
            </a:r>
            <a:r>
              <a:rPr lang="ru-RU" dirty="0"/>
              <a:t>б</a:t>
            </a:r>
            <a:r>
              <a:rPr lang="ru-RU" dirty="0" smtClean="0"/>
              <a:t>етонная стяжка придает монолитную жёсткость всей конструкции пола и отлично подходит для укладки керамической плитки и организации полых полов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22" y="4420389"/>
            <a:ext cx="3743184" cy="2326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40" y="1343050"/>
            <a:ext cx="3743184" cy="2489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7" y="4598521"/>
            <a:ext cx="3661258" cy="205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338561" y="4080890"/>
            <a:ext cx="3617745" cy="324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err="1" smtClean="0"/>
              <a:t>Гидро</a:t>
            </a:r>
            <a:r>
              <a:rPr lang="ru-RU" dirty="0" smtClean="0"/>
              <a:t> (водяной) тёплый пол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802505" y="1019290"/>
            <a:ext cx="2941260" cy="3087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err="1" smtClean="0"/>
              <a:t>Электро</a:t>
            </a:r>
            <a:r>
              <a:rPr lang="ru-RU" dirty="0" smtClean="0"/>
              <a:t> тёплый пол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26" y="5133465"/>
            <a:ext cx="3572374" cy="152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66" y="1343050"/>
            <a:ext cx="4554715" cy="3379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0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404">
        <p14:prism isContent="1" isInverted="1"/>
      </p:transition>
    </mc:Choice>
    <mc:Fallback xmlns="">
      <p:transition spd="slow" advTm="16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230654"/>
            <a:ext cx="11632557" cy="5761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Каркас стен и перегородок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8" y="1156596"/>
            <a:ext cx="5340314" cy="5477286"/>
          </a:xfrm>
        </p:spPr>
        <p:txBody>
          <a:bodyPr>
            <a:normAutofit/>
          </a:bodyPr>
          <a:lstStyle/>
          <a:p>
            <a:r>
              <a:rPr lang="ru-RU" dirty="0" smtClean="0"/>
              <a:t>Для изготовления каркаса стен и перегородок используется доска 50х100мм и 50х150мм. Конструктив каркаса с обязательным диагональным усилением и верхним дополнительным обвязочным контуром.</a:t>
            </a:r>
          </a:p>
          <a:p>
            <a:r>
              <a:rPr lang="ru-RU" dirty="0" smtClean="0"/>
              <a:t>Оконные и дверные проемы усиливаются врезкой ригеля и дополнительными опорными стойками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06475" y="5789567"/>
            <a:ext cx="410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Все </a:t>
            </a:r>
            <a:r>
              <a:rPr lang="ru-RU" b="1" dirty="0"/>
              <a:t>узлы </a:t>
            </a:r>
            <a:r>
              <a:rPr lang="ru-RU" b="1" dirty="0" smtClean="0"/>
              <a:t>и элементы каркаса </a:t>
            </a:r>
            <a:r>
              <a:rPr lang="ru-RU" b="1" dirty="0"/>
              <a:t>выполнены согласно СП 31-105-2002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5" y="1257788"/>
            <a:ext cx="6096000" cy="409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7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553">
        <p14:window dir="vert"/>
      </p:transition>
    </mc:Choice>
    <mc:Fallback xmlns="">
      <p:transition spd="slow" advTm="9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4775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Стропильная 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0010" y="2099337"/>
            <a:ext cx="5597912" cy="4435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изготовления стропильной системы используется доска 50х200мм</a:t>
            </a:r>
            <a:r>
              <a:rPr lang="ru-RU" dirty="0"/>
              <a:t> </a:t>
            </a:r>
            <a:r>
              <a:rPr lang="ru-RU" dirty="0" smtClean="0"/>
              <a:t>(теплая кровля) и 50х150мм (холодная кровля)</a:t>
            </a:r>
          </a:p>
          <a:p>
            <a:pPr marL="0" indent="0">
              <a:buNone/>
            </a:pPr>
            <a:r>
              <a:rPr lang="ru-RU" dirty="0" smtClean="0"/>
              <a:t>Шаг стропильной системы: </a:t>
            </a:r>
          </a:p>
          <a:p>
            <a:pPr>
              <a:buFontTx/>
              <a:buChar char="-"/>
            </a:pPr>
            <a:r>
              <a:rPr lang="ru-RU" dirty="0" smtClean="0"/>
              <a:t>для мансардного этажа 600мм,</a:t>
            </a:r>
          </a:p>
          <a:p>
            <a:pPr marL="0" indent="0">
              <a:buNone/>
            </a:pPr>
            <a:r>
              <a:rPr lang="ru-RU" dirty="0" smtClean="0"/>
              <a:t>- для холодной крыши 700-800мм.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37064" y="6072949"/>
            <a:ext cx="410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Все </a:t>
            </a:r>
            <a:r>
              <a:rPr lang="ru-RU" b="1" dirty="0"/>
              <a:t>узлы </a:t>
            </a:r>
            <a:r>
              <a:rPr lang="ru-RU" b="1" dirty="0" smtClean="0"/>
              <a:t>стропильной системы </a:t>
            </a:r>
            <a:r>
              <a:rPr lang="ru-RU" b="1" dirty="0"/>
              <a:t>выполнены согласно СП 31-105-2002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5" y="1488141"/>
            <a:ext cx="5990479" cy="449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7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15">
        <p14:window dir="vert"/>
      </p:transition>
    </mc:Choice>
    <mc:Fallback xmlns="">
      <p:transition spd="slow" advTm="10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59"/>
            <a:ext cx="12192000" cy="66149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Утепление стен и перегородок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764" y="4704260"/>
            <a:ext cx="4975894" cy="22099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Контур утепления стен выполнен </a:t>
            </a:r>
            <a:r>
              <a:rPr lang="ru-RU" dirty="0"/>
              <a:t>с перехлестом </a:t>
            </a:r>
            <a:r>
              <a:rPr lang="ru-RU" dirty="0" smtClean="0"/>
              <a:t>базальтовым утеплителем высокой плотности (не менее 45 кг/м3), что дает гарантию отсутствия его просадки во время эксплуатации сооружения.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4" y="1354706"/>
            <a:ext cx="4975894" cy="3081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84" y="1354705"/>
            <a:ext cx="4108910" cy="3081683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648192" y="4704260"/>
            <a:ext cx="4975894" cy="2209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Утепление крыши выполняется </a:t>
            </a:r>
            <a:r>
              <a:rPr lang="ru-RU" dirty="0" smtClean="0"/>
              <a:t>плитным </a:t>
            </a:r>
            <a:r>
              <a:rPr lang="ru-RU" dirty="0"/>
              <a:t>утеплителем </a:t>
            </a:r>
            <a:r>
              <a:rPr lang="ru-RU" dirty="0" err="1"/>
              <a:t>Кнауф</a:t>
            </a:r>
            <a:r>
              <a:rPr lang="ru-RU" dirty="0"/>
              <a:t> </a:t>
            </a:r>
            <a:r>
              <a:rPr lang="ru-RU" dirty="0" smtClean="0"/>
              <a:t>Коттедж</a:t>
            </a:r>
            <a:r>
              <a:rPr lang="ru-RU" b="1" dirty="0" smtClean="0"/>
              <a:t> </a:t>
            </a:r>
            <a:r>
              <a:rPr lang="ru-RU" dirty="0" smtClean="0"/>
              <a:t>высокого </a:t>
            </a:r>
            <a:r>
              <a:rPr lang="ru-RU" dirty="0"/>
              <a:t>качества с </a:t>
            </a:r>
            <a:r>
              <a:rPr lang="ru-RU" dirty="0" smtClean="0"/>
              <a:t>наружной </a:t>
            </a:r>
            <a:r>
              <a:rPr lang="ru-RU" dirty="0"/>
              <a:t>стороны крыши.</a:t>
            </a:r>
          </a:p>
        </p:txBody>
      </p:sp>
    </p:spTree>
    <p:extLst>
      <p:ext uri="{BB962C8B-B14F-4D97-AF65-F5344CB8AC3E}">
        <p14:creationId xmlns:p14="http://schemas.microsoft.com/office/powerpoint/2010/main" val="261449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049" y="374073"/>
            <a:ext cx="11632557" cy="11780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ЭТАПЫ СТРОИТЕЛЬСТВА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Анализ </a:t>
            </a:r>
            <a:r>
              <a:rPr lang="ru-RU" b="1" dirty="0" smtClean="0"/>
              <a:t>грунта, исследование участка строительства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7" y="1884652"/>
            <a:ext cx="6587224" cy="476115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Выезд специалиста на место строительства для визуального осмотра</a:t>
            </a:r>
          </a:p>
          <a:p>
            <a:r>
              <a:rPr lang="ru-RU" dirty="0" smtClean="0"/>
              <a:t>Замер перепада грунта лазерным нивелиром</a:t>
            </a:r>
          </a:p>
          <a:p>
            <a:r>
              <a:rPr lang="ru-RU" dirty="0" smtClean="0"/>
              <a:t>Возможности подъездных путей для спецтехники</a:t>
            </a:r>
          </a:p>
          <a:p>
            <a:r>
              <a:rPr lang="ru-RU" dirty="0" smtClean="0"/>
              <a:t>Составление план-схемы привязки строения к участку и инженерных коммуникаций (водоснабжение, водоотведение, газификации, электроснабжения)</a:t>
            </a:r>
          </a:p>
          <a:p>
            <a:r>
              <a:rPr lang="ru-RU" dirty="0" smtClean="0"/>
              <a:t>Геологический анализ грунта для выбора подходящего типа фундамента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55" y="1884652"/>
            <a:ext cx="4546600" cy="4267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40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2679">
        <p15:prstTrans prst="curtains"/>
      </p:transition>
    </mc:Choice>
    <mc:Fallback xmlns="">
      <p:transition spd="slow" advTm="12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591525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Пароизоляция и </a:t>
            </a:r>
            <a:r>
              <a:rPr lang="ru-RU" b="1" dirty="0" err="1" smtClean="0"/>
              <a:t>гидро</a:t>
            </a:r>
            <a:r>
              <a:rPr lang="ru-RU" b="1" dirty="0" smtClean="0"/>
              <a:t>-ветрозащита стен и перегородок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8357" y="1664666"/>
            <a:ext cx="5155964" cy="293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 внешней стороны используется профессиональная </a:t>
            </a:r>
            <a:r>
              <a:rPr lang="ru-RU" dirty="0" err="1" smtClean="0"/>
              <a:t>гидро</a:t>
            </a:r>
            <a:r>
              <a:rPr lang="ru-RU" dirty="0" smtClean="0"/>
              <a:t>-ветрозащитная мембрана тип «</a:t>
            </a:r>
            <a:r>
              <a:rPr lang="en-US" dirty="0" smtClean="0"/>
              <a:t>A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с устройством вентиляционного зазора.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13295" y="4834166"/>
            <a:ext cx="6611060" cy="2124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С внутренней стороны используется паро-гидроизоляция повышенной прочности тип «</a:t>
            </a:r>
            <a:r>
              <a:rPr lang="en-US" dirty="0" smtClean="0"/>
              <a:t>D</a:t>
            </a:r>
            <a:r>
              <a:rPr lang="ru-RU" dirty="0" smtClean="0"/>
              <a:t>», а так же монтируется контробрешетка, что дает нам отсечь пирог утепления воздушными подушками с обоих сторон.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" y="4147655"/>
            <a:ext cx="4745594" cy="266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1" y="2190523"/>
            <a:ext cx="3388995" cy="2408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9" y="1449681"/>
            <a:ext cx="3402051" cy="2551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7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27">
        <p14:window dir="vert"/>
      </p:transition>
    </mc:Choice>
    <mc:Fallback xmlns="">
      <p:transition spd="slow" advTm="13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Пароизоляция и </a:t>
            </a:r>
            <a:r>
              <a:rPr lang="ru-RU" b="1" dirty="0" err="1" smtClean="0"/>
              <a:t>гидро</a:t>
            </a:r>
            <a:r>
              <a:rPr lang="ru-RU" b="1" dirty="0" smtClean="0"/>
              <a:t>-ветрозащита кровли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12" y="4374775"/>
            <a:ext cx="5916706" cy="25836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С внешней стороны используется профессиональная </a:t>
            </a:r>
            <a:r>
              <a:rPr lang="ru-RU" dirty="0" err="1" smtClean="0"/>
              <a:t>ветро</a:t>
            </a:r>
            <a:r>
              <a:rPr lang="ru-RU" dirty="0" smtClean="0"/>
              <a:t>-влагозащитная </a:t>
            </a:r>
            <a:r>
              <a:rPr lang="ru-RU" dirty="0" smtClean="0"/>
              <a:t>мембрана </a:t>
            </a:r>
            <a:r>
              <a:rPr lang="ru-RU" dirty="0" smtClean="0"/>
              <a:t>тип «</a:t>
            </a:r>
            <a:r>
              <a:rPr lang="en-US" dirty="0" smtClean="0"/>
              <a:t>A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с устройством вентиляционного зазора.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С внутренней стороны используется паро-гидроизоляция повышенной прочности тип «</a:t>
            </a:r>
            <a:r>
              <a:rPr lang="en-US" dirty="0"/>
              <a:t>D</a:t>
            </a:r>
            <a:r>
              <a:rPr lang="ru-RU" dirty="0"/>
              <a:t>», а так же монтируется контробрешетка, </a:t>
            </a:r>
            <a:r>
              <a:rPr lang="ru-RU" dirty="0" smtClean="0"/>
              <a:t>для монтажа внутреннего отделочного материала.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714565" y="5050866"/>
            <a:ext cx="6005635" cy="208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В качестве пароизоляции используется паро-гидроизоляция повышенной прочности тип «</a:t>
            </a:r>
            <a:r>
              <a:rPr lang="en-US" dirty="0" smtClean="0"/>
              <a:t>D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362808"/>
            <a:ext cx="4676038" cy="30119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1160" y="992016"/>
            <a:ext cx="3230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Устройство утепленной кровли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89" y="1241851"/>
            <a:ext cx="6347012" cy="35298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22865" y="992016"/>
            <a:ext cx="346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Устройство </a:t>
            </a:r>
            <a:r>
              <a:rPr lang="ru-RU" dirty="0" smtClean="0"/>
              <a:t>неутепленной </a:t>
            </a:r>
            <a:r>
              <a:rPr lang="ru-RU" dirty="0"/>
              <a:t>кровли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5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165">
        <p14:window dir="vert"/>
      </p:transition>
    </mc:Choice>
    <mc:Fallback xmlns="">
      <p:transition spd="slow" advTm="19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Материал внутренний отделки потолков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8711" y="992016"/>
            <a:ext cx="2105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Гипсокартон 9,5мм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05333" y="992016"/>
            <a:ext cx="392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Натяжной ПВХ (матовый/глянцевый)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361348"/>
            <a:ext cx="3467100" cy="2602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4147252"/>
            <a:ext cx="3458942" cy="2594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73" y="1361348"/>
            <a:ext cx="3906436" cy="2602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08" y="4138184"/>
            <a:ext cx="3906436" cy="2603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55" y="1361348"/>
            <a:ext cx="3933651" cy="2602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55" y="4147252"/>
            <a:ext cx="3928782" cy="2612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8465606" y="992016"/>
            <a:ext cx="323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Вагонка (натуральное дерево)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3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6">
        <p14:prism isContent="1"/>
      </p:transition>
    </mc:Choice>
    <mc:Fallback xmlns="">
      <p:transition spd="slow" advTm="11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188" y="4962859"/>
            <a:ext cx="1231099" cy="123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87" y="4851701"/>
            <a:ext cx="1540566" cy="132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Материал внутренний отделки стен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9774" y="1014468"/>
            <a:ext cx="3688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Основа под обои, покраску,</a:t>
            </a:r>
          </a:p>
          <a:p>
            <a:pPr algn="ctr"/>
            <a:r>
              <a:rPr lang="ru-RU" b="1" dirty="0" smtClean="0"/>
              <a:t>штукатурку или кафельную плитку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87671" y="5048965"/>
            <a:ext cx="51102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Применяемые фактуры:</a:t>
            </a:r>
          </a:p>
          <a:p>
            <a:r>
              <a:rPr lang="ru-RU" dirty="0" smtClean="0"/>
              <a:t>Вагонка</a:t>
            </a:r>
          </a:p>
          <a:p>
            <a:r>
              <a:rPr lang="ru-RU" dirty="0" smtClean="0"/>
              <a:t>Вагонка «штиль»</a:t>
            </a:r>
          </a:p>
          <a:p>
            <a:r>
              <a:rPr lang="ru-RU" dirty="0" err="1" smtClean="0"/>
              <a:t>Фальш</a:t>
            </a:r>
            <a:r>
              <a:rPr lang="ru-RU" dirty="0" smtClean="0"/>
              <a:t>-брус</a:t>
            </a:r>
          </a:p>
          <a:p>
            <a:r>
              <a:rPr lang="ru-RU" dirty="0" smtClean="0"/>
              <a:t>Блок-</a:t>
            </a:r>
            <a:r>
              <a:rPr lang="ru-RU" dirty="0" err="1" smtClean="0"/>
              <a:t>хаус</a:t>
            </a:r>
            <a:endParaRPr lang="ru-RU" dirty="0" smtClean="0"/>
          </a:p>
          <a:p>
            <a:r>
              <a:rPr lang="ru-RU" dirty="0" err="1" smtClean="0"/>
              <a:t>Планкен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34774" y="1176681"/>
            <a:ext cx="2257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Натуральное дерево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" y="1660799"/>
            <a:ext cx="5524179" cy="337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71" y="1660799"/>
            <a:ext cx="5110262" cy="337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-1" y="5039960"/>
            <a:ext cx="56676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Применяемый материал: </a:t>
            </a:r>
          </a:p>
          <a:p>
            <a:r>
              <a:rPr lang="ru-RU" dirty="0" smtClean="0"/>
              <a:t>ГКЛ – гипсокартонный лист </a:t>
            </a:r>
          </a:p>
          <a:p>
            <a:r>
              <a:rPr lang="ru-RU" dirty="0" smtClean="0"/>
              <a:t>ГВЛ – </a:t>
            </a:r>
            <a:r>
              <a:rPr lang="ru-RU" dirty="0" err="1" smtClean="0"/>
              <a:t>гипсоволокнистый</a:t>
            </a:r>
            <a:r>
              <a:rPr lang="ru-RU" dirty="0" smtClean="0"/>
              <a:t> лист</a:t>
            </a:r>
          </a:p>
          <a:p>
            <a:r>
              <a:rPr lang="ru-RU" dirty="0" smtClean="0"/>
              <a:t>СМЛ – </a:t>
            </a:r>
            <a:r>
              <a:rPr lang="ru-RU" dirty="0" err="1" smtClean="0"/>
              <a:t>стекломагнезитовый</a:t>
            </a:r>
            <a:r>
              <a:rPr lang="ru-RU" dirty="0" smtClean="0"/>
              <a:t> лист</a:t>
            </a:r>
            <a:endParaRPr lang="ru-RU" dirty="0"/>
          </a:p>
          <a:p>
            <a:r>
              <a:rPr lang="ru-RU" dirty="0" smtClean="0"/>
              <a:t>ГСП – </a:t>
            </a:r>
            <a:r>
              <a:rPr lang="ru-RU" dirty="0" err="1" smtClean="0"/>
              <a:t>гипсостружечная</a:t>
            </a:r>
            <a:r>
              <a:rPr lang="ru-RU" dirty="0" smtClean="0"/>
              <a:t> плита</a:t>
            </a:r>
          </a:p>
          <a:p>
            <a:r>
              <a:rPr lang="ru-RU" dirty="0" smtClean="0"/>
              <a:t>Монтируется на горизонтальную </a:t>
            </a:r>
            <a:r>
              <a:rPr lang="ru-RU" dirty="0" err="1" smtClean="0"/>
              <a:t>контробрешётку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45" y="5982075"/>
            <a:ext cx="1506455" cy="82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8" y="5814966"/>
            <a:ext cx="1160929" cy="116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89" y="5933064"/>
            <a:ext cx="1470105" cy="87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88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752">
        <p15:prstTrans prst="pageCurlDouble"/>
      </p:transition>
    </mc:Choice>
    <mc:Fallback xmlns="">
      <p:transition spd="slow" advTm="12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Материал внутренний отделки полов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1986" y="1176681"/>
            <a:ext cx="230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Шпунтованная доска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47518" y="1148702"/>
            <a:ext cx="106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Ламинат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9" y="1546013"/>
            <a:ext cx="3048000" cy="203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12507" r="-413" b="-551"/>
          <a:stretch/>
        </p:blipFill>
        <p:spPr>
          <a:xfrm>
            <a:off x="4171670" y="1508750"/>
            <a:ext cx="3191663" cy="21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/>
          <a:stretch/>
        </p:blipFill>
        <p:spPr>
          <a:xfrm>
            <a:off x="8188254" y="1546013"/>
            <a:ext cx="3461698" cy="21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9" y="4432477"/>
            <a:ext cx="3118147" cy="228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550"/>
          <a:stretch/>
        </p:blipFill>
        <p:spPr>
          <a:xfrm>
            <a:off x="4179817" y="4441760"/>
            <a:ext cx="3183516" cy="228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4"/>
          <a:stretch/>
        </p:blipFill>
        <p:spPr>
          <a:xfrm>
            <a:off x="8188254" y="4432476"/>
            <a:ext cx="3461697" cy="228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333460" y="1176681"/>
            <a:ext cx="121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Линолеум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5966" y="4063144"/>
            <a:ext cx="116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Ковролин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76289" y="4063144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Керамогранит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37165" y="4059940"/>
            <a:ext cx="202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Кафельная плитка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65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849">
        <p15:prstTrans prst="pageCurlDouble"/>
      </p:transition>
    </mc:Choice>
    <mc:Fallback xmlns="">
      <p:transition spd="slow" advTm="19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3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Электромонтаж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059" y="1084728"/>
            <a:ext cx="6866248" cy="306593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В качестве электрической разводки внутри каркасного дома используется пожаробезопасный силовой </a:t>
            </a:r>
            <a:r>
              <a:rPr lang="ru-RU" dirty="0"/>
              <a:t>кабель </a:t>
            </a:r>
            <a:r>
              <a:rPr lang="ru-RU" dirty="0" smtClean="0"/>
              <a:t>«</a:t>
            </a:r>
            <a:r>
              <a:rPr lang="en-US" dirty="0" smtClean="0"/>
              <a:t>NYM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/>
              <a:t>медными </a:t>
            </a:r>
            <a:r>
              <a:rPr lang="ru-RU" dirty="0" smtClean="0"/>
              <a:t>жилами 1,5 и 2,5мм, изготовленный по германскому стандарту </a:t>
            </a:r>
            <a:r>
              <a:rPr lang="en-US" dirty="0" smtClean="0"/>
              <a:t>VDE 0250</a:t>
            </a:r>
            <a:r>
              <a:rPr lang="ru-RU" dirty="0" smtClean="0"/>
              <a:t> и также соответствующий ГОСТу 22483.</a:t>
            </a:r>
          </a:p>
          <a:p>
            <a:pPr marL="0" indent="0" algn="just">
              <a:buNone/>
            </a:pPr>
            <a:r>
              <a:rPr lang="ru-RU" dirty="0" smtClean="0"/>
              <a:t>Данная кабельная продукция является более современным и усовершенствованным аналогом силового российского кабеля ВВГнг. Его главным отличием является то, что для монтажа в каркасном доме  гофра может не использоваться за счет высоких показателей физических свойств кабеля.</a:t>
            </a:r>
          </a:p>
          <a:p>
            <a:pPr marL="0" indent="0" algn="just">
              <a:buNone/>
            </a:pPr>
            <a:r>
              <a:rPr lang="ru-RU" dirty="0" smtClean="0"/>
              <a:t>Срок службы 40 лет.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22800" y="766585"/>
            <a:ext cx="3411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Негорючий, пожаробезопасный</a:t>
            </a:r>
            <a:endParaRPr lang="ru-RU" b="1" dirty="0"/>
          </a:p>
          <a:p>
            <a:pPr algn="ctr"/>
            <a:r>
              <a:rPr lang="ru-RU" b="1" dirty="0"/>
              <a:t>э</a:t>
            </a:r>
            <a:r>
              <a:rPr lang="ru-RU" b="1" dirty="0" smtClean="0"/>
              <a:t>лектрокабель «</a:t>
            </a:r>
            <a:r>
              <a:rPr lang="en-US" b="1" dirty="0" smtClean="0"/>
              <a:t>NYM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" y="1486936"/>
            <a:ext cx="4600575" cy="2762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4" y="4622547"/>
            <a:ext cx="3183070" cy="212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95774" y="3725966"/>
            <a:ext cx="6154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а также </a:t>
            </a:r>
            <a:r>
              <a:rPr lang="ru-RU" sz="2800" b="1" dirty="0" smtClean="0"/>
              <a:t>монтаж сетей: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3" y="4622546"/>
            <a:ext cx="3190439" cy="212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991645" y="4256456"/>
            <a:ext cx="2473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Системы безопасности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80245" y="4256456"/>
            <a:ext cx="375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Домашний кинотеатр, ТВ, интернет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90"/>
          <a:stretch/>
        </p:blipFill>
        <p:spPr>
          <a:xfrm>
            <a:off x="8311111" y="4622547"/>
            <a:ext cx="3379142" cy="212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7815572" y="4256456"/>
            <a:ext cx="4463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Систем экономичного электроотопления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68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859">
        <p15:prstTrans prst="wind"/>
      </p:transition>
    </mc:Choice>
    <mc:Fallback xmlns="">
      <p:transition spd="slow" advTm="24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9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Внутренние инженерные сети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8152" y="1002427"/>
            <a:ext cx="2104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Отопление и ГВС</a:t>
            </a:r>
          </a:p>
          <a:p>
            <a:pPr algn="ctr"/>
            <a:r>
              <a:rPr lang="ru-RU" b="1" dirty="0" smtClean="0"/>
              <a:t>на природном газе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" y="1648758"/>
            <a:ext cx="3134800" cy="2466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99" y="1648755"/>
            <a:ext cx="3699065" cy="246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4341330" y="1002424"/>
            <a:ext cx="1905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Отопление и ГВС</a:t>
            </a:r>
          </a:p>
          <a:p>
            <a:pPr algn="ctr"/>
            <a:r>
              <a:rPr lang="ru-RU" b="1" dirty="0"/>
              <a:t>н</a:t>
            </a:r>
            <a:r>
              <a:rPr lang="ru-RU" b="1" dirty="0" smtClean="0"/>
              <a:t>а электричестве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r="51046"/>
          <a:stretch/>
        </p:blipFill>
        <p:spPr>
          <a:xfrm>
            <a:off x="7364394" y="1648755"/>
            <a:ext cx="2874853" cy="246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78" y="1648757"/>
            <a:ext cx="1644028" cy="246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009075" y="940865"/>
            <a:ext cx="3360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Отопление электро-</a:t>
            </a:r>
          </a:p>
          <a:p>
            <a:pPr algn="ctr"/>
            <a:r>
              <a:rPr lang="ru-RU" b="1" dirty="0"/>
              <a:t>к</a:t>
            </a:r>
            <a:r>
              <a:rPr lang="ru-RU" b="1" dirty="0" smtClean="0"/>
              <a:t>онвекционное инфракрасное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01290" y="940866"/>
            <a:ext cx="1911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Отопление на </a:t>
            </a:r>
          </a:p>
          <a:p>
            <a:pPr algn="ctr"/>
            <a:r>
              <a:rPr lang="ru-RU" b="1" dirty="0" smtClean="0"/>
              <a:t>твердом топливе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1859" y="4256612"/>
            <a:ext cx="313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Действительно, ни пыли, ни грязи, ни отходов горения при обогреве газом нет. И экономия существенная: дом площадью от 200 кв. м топить твёрдым топливом довольно накладно и по трудозатратам, и по стоимости. Газовый же котёл, установленный в доме площадью 200 кв. м, потребляет 3,5 тонны в отопительный сезон. При этом регулировка температуры происходит автоматически. Основной минус </a:t>
            </a:r>
            <a:r>
              <a:rPr lang="ru-RU" sz="1200" i="1" dirty="0"/>
              <a:t>газового отопления</a:t>
            </a:r>
            <a:r>
              <a:rPr lang="ru-RU" sz="1200" dirty="0"/>
              <a:t> – стоимость оборудования. Но обо всём по порядку.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44399" y="4256612"/>
            <a:ext cx="313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Понятно, что электричество значительно дороже </a:t>
            </a:r>
            <a:r>
              <a:rPr lang="ru-RU" sz="1200" dirty="0" smtClean="0"/>
              <a:t>газа и далеко </a:t>
            </a:r>
            <a:r>
              <a:rPr lang="ru-RU" sz="1200" dirty="0"/>
              <a:t>не на всех участках есть возможность выделить несколько десятков киловатт электроэнергии (1 кВт энергии требуется для отопления примерно 10 м </a:t>
            </a:r>
            <a:r>
              <a:rPr lang="ru-RU" sz="1200" baseline="30000" dirty="0"/>
              <a:t>2</a:t>
            </a:r>
            <a:r>
              <a:rPr lang="ru-RU" sz="1200" dirty="0"/>
              <a:t> </a:t>
            </a:r>
            <a:r>
              <a:rPr lang="ru-RU" sz="1200" dirty="0" smtClean="0"/>
              <a:t>. Достаточно </a:t>
            </a:r>
            <a:r>
              <a:rPr lang="ru-RU" sz="1200" dirty="0"/>
              <a:t>высокая стоимость </a:t>
            </a:r>
            <a:r>
              <a:rPr lang="ru-RU" sz="1200" dirty="0" smtClean="0"/>
              <a:t>электроэнергии. Возможны перебои </a:t>
            </a:r>
            <a:r>
              <a:rPr lang="ru-RU" sz="1200" dirty="0"/>
              <a:t>с электроснабжением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34419" y="4176355"/>
            <a:ext cx="313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Энергоэффективная</a:t>
            </a:r>
            <a:r>
              <a:rPr lang="ru-RU" sz="1200" dirty="0" smtClean="0"/>
              <a:t> система  нового поколения. </a:t>
            </a:r>
            <a:r>
              <a:rPr lang="ru-RU" sz="1200" dirty="0"/>
              <a:t>Р</a:t>
            </a:r>
            <a:r>
              <a:rPr lang="ru-RU" sz="1200" dirty="0" smtClean="0"/>
              <a:t>аботает </a:t>
            </a:r>
            <a:r>
              <a:rPr lang="ru-RU" sz="1200" dirty="0"/>
              <a:t>по принципу естественной конвекции и не содержит каких-либо вентиляторов, электронных компонентов или воды в своем составе</a:t>
            </a:r>
            <a:r>
              <a:rPr lang="ru-RU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/>
              <a:t>невысокая </a:t>
            </a:r>
            <a:r>
              <a:rPr lang="ru-RU" sz="900" dirty="0"/>
              <a:t>цена,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простота монтажа,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легкие и компактные, можно вешать на стену, как следствие—экономия места,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безопасность (нет открытого пламени),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простота в эксплуатации,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не требуют отдельного помещения (котельной),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не требуют монтажа дымохода,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не требуют особого ухода,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бесшумны,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err="1"/>
              <a:t>экологичны</a:t>
            </a:r>
            <a:r>
              <a:rPr lang="ru-RU" sz="900" dirty="0"/>
              <a:t>, нет вредных выбросов и посторонних запахов.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12188" y="4176354"/>
            <a:ext cx="20798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Могут </a:t>
            </a:r>
            <a:r>
              <a:rPr lang="ru-RU" sz="1200" dirty="0"/>
              <a:t>эффективно работать на всех видах твердого топлива – дерево, торф, </a:t>
            </a:r>
            <a:r>
              <a:rPr lang="ru-RU" sz="1200" dirty="0" smtClean="0"/>
              <a:t>уголь, </a:t>
            </a:r>
            <a:r>
              <a:rPr lang="ru-RU" sz="1200" dirty="0" err="1" smtClean="0"/>
              <a:t>пеллеты</a:t>
            </a:r>
            <a:r>
              <a:rPr lang="ru-RU" sz="1200" dirty="0" smtClean="0"/>
              <a:t>, брикеты и т.п.  </a:t>
            </a:r>
            <a:endParaRPr lang="ru-RU" sz="1200" dirty="0"/>
          </a:p>
          <a:p>
            <a:r>
              <a:rPr lang="ru-RU" sz="1200" dirty="0" smtClean="0"/>
              <a:t>Достаточно недорогое топливо.</a:t>
            </a:r>
          </a:p>
          <a:p>
            <a:r>
              <a:rPr lang="ru-RU" sz="1200" dirty="0" smtClean="0"/>
              <a:t>Требуют постоянного контроля и подкладки топлива. Необходимость периодической чистки от отходов сгорания, смол в дымоходе и помещении складирования топлива.</a:t>
            </a:r>
            <a:endParaRPr lang="ru-RU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3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6">
        <p14:prism isContent="1"/>
      </p:transition>
    </mc:Choice>
    <mc:Fallback xmlns="">
      <p:transition spd="slow" advTm="22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77" y="4557432"/>
            <a:ext cx="2300568" cy="2300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Внутренние инженерные сети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5090" y="1002427"/>
            <a:ext cx="2510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Водоснабжение</a:t>
            </a:r>
          </a:p>
          <a:p>
            <a:pPr algn="ctr"/>
            <a:r>
              <a:rPr lang="ru-RU" b="1" dirty="0" smtClean="0"/>
              <a:t>ГВС/ХВС с автоматикой</a:t>
            </a:r>
            <a:endParaRPr lang="ru-RU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9" y="1648757"/>
            <a:ext cx="3175190" cy="2385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57"/>
          <a:stretch/>
        </p:blipFill>
        <p:spPr>
          <a:xfrm>
            <a:off x="187107" y="4132049"/>
            <a:ext cx="3197212" cy="2654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54" y="1591504"/>
            <a:ext cx="3251655" cy="2438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0" y="1640030"/>
            <a:ext cx="3718112" cy="2390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887135" y="1140926"/>
            <a:ext cx="3781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Фановый и вентиляционный выход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07" y="3847820"/>
            <a:ext cx="3939837" cy="293846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479565" y="1140926"/>
            <a:ext cx="264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Устройство канализации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03" y="4422578"/>
            <a:ext cx="2363704" cy="23637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45527" y="4191745"/>
            <a:ext cx="1564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Вентиляционный клапан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31716" y="4413101"/>
            <a:ext cx="1564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Вакуумный фановый клапан</a:t>
            </a:r>
            <a:endParaRPr lang="ru-RU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7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">
        <p14:prism isContent="1"/>
      </p:transition>
    </mc:Choice>
    <mc:Fallback xmlns="">
      <p:transition spd="slow" advTm="12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8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Кровельные материалы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5528" y="840275"/>
            <a:ext cx="6518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Профилированный металлический лист</a:t>
            </a:r>
          </a:p>
          <a:p>
            <a:pPr algn="ctr"/>
            <a:r>
              <a:rPr lang="ru-RU" sz="2400" b="1" dirty="0" smtClean="0"/>
              <a:t>(профнастил)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9" y="1818983"/>
            <a:ext cx="6350881" cy="476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93" y="2073596"/>
            <a:ext cx="5091113" cy="450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60">
        <p14:conveyor dir="l"/>
      </p:transition>
    </mc:Choice>
    <mc:Fallback xmlns="">
      <p:transition spd="slow" advTm="8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Кровельные материалы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6" r="9612"/>
          <a:stretch/>
        </p:blipFill>
        <p:spPr>
          <a:xfrm>
            <a:off x="355482" y="1984189"/>
            <a:ext cx="5880295" cy="4598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468230" y="1170832"/>
            <a:ext cx="5535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Металлочерепица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79" y="1984188"/>
            <a:ext cx="5294227" cy="4603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99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180">
        <p15:prstTrans prst="pageCurlDouble"/>
      </p:transition>
    </mc:Choice>
    <mc:Fallback xmlns="">
      <p:transition spd="slow" advTm="8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Проектирование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7" y="997528"/>
            <a:ext cx="6561763" cy="344978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Получение технического задания от Заказчика</a:t>
            </a:r>
          </a:p>
          <a:p>
            <a:r>
              <a:rPr lang="ru-RU" dirty="0" smtClean="0"/>
              <a:t>Предварительная разработка эскизного проекта и сметной калькуляции</a:t>
            </a:r>
          </a:p>
          <a:p>
            <a:r>
              <a:rPr lang="ru-RU" dirty="0" smtClean="0"/>
              <a:t>Корректировки проекта с согласованием с Заказчиком</a:t>
            </a:r>
          </a:p>
          <a:p>
            <a:r>
              <a:rPr lang="ru-RU" dirty="0" smtClean="0"/>
              <a:t>Утверждение Заказчиком проектно-сметной документации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59" y="997528"/>
            <a:ext cx="5239150" cy="28378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2" y="4447309"/>
            <a:ext cx="4879109" cy="20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1418" y="4447309"/>
            <a:ext cx="5724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Изготовление развернутого эскизного проекта с 3D видами, сметной калькуляции работ и материалов</a:t>
            </a:r>
          </a:p>
          <a:p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0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7">
        <p14:prism isContent="1"/>
      </p:transition>
    </mc:Choice>
    <mc:Fallback xmlns="">
      <p:transition spd="slow" advTm="13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499" y="20824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Кровельные материалы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73230" y="691600"/>
            <a:ext cx="5535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Ондувилла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9" y="1298604"/>
            <a:ext cx="4520733" cy="2111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85703" y="1470798"/>
            <a:ext cx="34325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T Sans"/>
              </a:rPr>
              <a:t>Ондувилла — это объемная битумная черепица с уникальной формой и окраской, которая имитирует натуральную черепицу. Она прекрасно сочетается с деревянными, каменными или домами из кирпича.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26" y="1032992"/>
            <a:ext cx="3992331" cy="1540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06" y="1596366"/>
            <a:ext cx="3844451" cy="14830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6886" b="22217"/>
          <a:stretch/>
        </p:blipFill>
        <p:spPr>
          <a:xfrm>
            <a:off x="190810" y="3685810"/>
            <a:ext cx="4622686" cy="306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85" y="2388734"/>
            <a:ext cx="4162872" cy="16058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22" y="3262905"/>
            <a:ext cx="4221303" cy="1628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48" y="3954618"/>
            <a:ext cx="4315409" cy="1664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91" y="4786979"/>
            <a:ext cx="4209310" cy="16237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03" y="4381816"/>
            <a:ext cx="2731477" cy="21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1707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924">
        <p15:prstTrans prst="pageCurlDouble"/>
      </p:transition>
    </mc:Choice>
    <mc:Fallback xmlns="">
      <p:transition spd="slow" advTm="11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Кровельные материалы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98976"/>
            <a:ext cx="6217920" cy="40590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35850" y="812350"/>
            <a:ext cx="2958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Гибкая черепица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22" y="1135473"/>
            <a:ext cx="4797426" cy="5722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1156144"/>
            <a:ext cx="5265002" cy="30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4">
        <p15:prstTrans prst="pageCurlDouble"/>
      </p:transition>
    </mc:Choice>
    <mc:Fallback xmlns="">
      <p:transition spd="slow"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20431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Элементы кровельной системы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809" y="861342"/>
            <a:ext cx="295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Снегозадержатели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54" b="14651"/>
          <a:stretch/>
        </p:blipFill>
        <p:spPr>
          <a:xfrm>
            <a:off x="298750" y="1315692"/>
            <a:ext cx="4250494" cy="1720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305907"/>
            <a:ext cx="4363506" cy="339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7" y="1025798"/>
            <a:ext cx="3565340" cy="2674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21" y="4038381"/>
            <a:ext cx="3548485" cy="2661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855281" y="4491900"/>
            <a:ext cx="3221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Водосточная система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— необходимый внешний элемент любого строения. Она необходима для отвода атмосферных осадков с кровли до места стока. 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677886" y="634796"/>
            <a:ext cx="295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Водосточная система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55281" y="1575792"/>
            <a:ext cx="2982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Снегозадержатели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предотвращают неконтролируемый сход снега и наледи с кровли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7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2">
        <p:fade/>
      </p:transition>
    </mc:Choice>
    <mc:Fallback xmlns="">
      <p:transition spd="med" advTm="9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Обшивка цоколя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749" y="461893"/>
            <a:ext cx="2958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Профилированный металлический лист</a:t>
            </a:r>
          </a:p>
          <a:p>
            <a:pPr algn="ctr"/>
            <a:r>
              <a:rPr lang="ru-RU" b="1" dirty="0" smtClean="0"/>
              <a:t>(профнастил)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35849" y="1100494"/>
            <a:ext cx="295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Виниловой сайдинг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720346" y="835996"/>
            <a:ext cx="295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Натуральный и искусственный камень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2" r="6105" b="13480"/>
          <a:stretch/>
        </p:blipFill>
        <p:spPr>
          <a:xfrm>
            <a:off x="298749" y="4377003"/>
            <a:ext cx="3499528" cy="227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0"/>
          <a:stretch/>
        </p:blipFill>
        <p:spPr>
          <a:xfrm>
            <a:off x="4376573" y="1469826"/>
            <a:ext cx="3512874" cy="223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73" y="4372757"/>
            <a:ext cx="3512874" cy="2276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42" y="4422022"/>
            <a:ext cx="3463563" cy="228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/>
          <a:stretch/>
        </p:blipFill>
        <p:spPr>
          <a:xfrm>
            <a:off x="8467743" y="1469826"/>
            <a:ext cx="3463563" cy="2174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0"/>
          <a:stretch/>
        </p:blipFill>
        <p:spPr>
          <a:xfrm>
            <a:off x="298749" y="1477108"/>
            <a:ext cx="3499528" cy="222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63">
        <p14:window dir="vert"/>
      </p:transition>
    </mc:Choice>
    <mc:Fallback xmlns="">
      <p:transition spd="slow" advTm="12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49" y="367408"/>
            <a:ext cx="11632557" cy="3251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Отмостка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365" y="455797"/>
            <a:ext cx="295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Устройство отмостки на винтовых сваях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665"/>
            <a:ext cx="3823085" cy="317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/>
          <a:stretch/>
        </p:blipFill>
        <p:spPr>
          <a:xfrm>
            <a:off x="3713871" y="1275035"/>
            <a:ext cx="5778297" cy="3748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3390718" y="905703"/>
            <a:ext cx="295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Бетонная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3" y="3583191"/>
            <a:ext cx="4651717" cy="327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362908" y="3213859"/>
            <a:ext cx="295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Тротуарная плитка</a:t>
            </a:r>
            <a:endParaRPr lang="ru-RU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378" y="529986"/>
            <a:ext cx="2384622" cy="272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24" y="4714875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22" y="5252787"/>
            <a:ext cx="2333591" cy="1613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65" y="5252787"/>
            <a:ext cx="2404922" cy="160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08">
        <p14:window dir="vert"/>
      </p:transition>
    </mc:Choice>
    <mc:Fallback xmlns="">
      <p:transition spd="slow" advTm="15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3809" y="2343031"/>
            <a:ext cx="4881815" cy="18785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- сорт «А-В» (без выпадающих сучков)</a:t>
            </a:r>
          </a:p>
          <a:p>
            <a:pPr marL="0" indent="0">
              <a:buNone/>
            </a:pPr>
            <a:r>
              <a:rPr lang="ru-RU" dirty="0" smtClean="0"/>
              <a:t>- материал (сосна)</a:t>
            </a:r>
          </a:p>
          <a:p>
            <a:pPr marL="0" indent="0">
              <a:buNone/>
            </a:pPr>
            <a:r>
              <a:rPr lang="ru-RU" dirty="0" smtClean="0"/>
              <a:t>- толщина 16мм, ширина 135мм</a:t>
            </a:r>
          </a:p>
          <a:p>
            <a:pPr marL="0" indent="0">
              <a:buNone/>
            </a:pPr>
            <a:r>
              <a:rPr lang="ru-RU" dirty="0" smtClean="0"/>
              <a:t>- окраска высококачественным </a:t>
            </a:r>
            <a:r>
              <a:rPr lang="ru-RU" dirty="0" err="1" smtClean="0"/>
              <a:t>био</a:t>
            </a:r>
            <a:r>
              <a:rPr lang="ru-RU" dirty="0" smtClean="0"/>
              <a:t>-защитным лаком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6272" y="1690688"/>
            <a:ext cx="581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Фальш</a:t>
            </a:r>
            <a:r>
              <a:rPr lang="ru-RU" sz="2800" b="1" dirty="0" smtClean="0"/>
              <a:t>-брус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930">
            <a:off x="7070419" y="4547390"/>
            <a:ext cx="4966010" cy="1291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" y="1210235"/>
            <a:ext cx="6583490" cy="4937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44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600">
        <p15:prstTrans prst="prestige"/>
      </p:transition>
    </mc:Choice>
    <mc:Fallback xmlns="">
      <p:transition spd="slow" advTm="12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7" y="600636"/>
            <a:ext cx="5667375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1135" y="2206574"/>
            <a:ext cx="5559230" cy="18785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- материал (сосна, лиственница, кедр)</a:t>
            </a:r>
          </a:p>
          <a:p>
            <a:pPr marL="0" indent="0">
              <a:buNone/>
            </a:pPr>
            <a:r>
              <a:rPr lang="ru-RU" dirty="0" smtClean="0"/>
              <a:t>- толщина 20мм, ширина 120-140мм</a:t>
            </a:r>
          </a:p>
          <a:p>
            <a:pPr marL="0" indent="0">
              <a:buNone/>
            </a:pPr>
            <a:r>
              <a:rPr lang="ru-RU" dirty="0" smtClean="0"/>
              <a:t>- окраска высококачественным </a:t>
            </a:r>
            <a:r>
              <a:rPr lang="ru-RU" dirty="0" err="1" smtClean="0"/>
              <a:t>био</a:t>
            </a:r>
            <a:r>
              <a:rPr lang="ru-RU" dirty="0" smtClean="0"/>
              <a:t>-защитным лаком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8587" y="1603275"/>
            <a:ext cx="540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Фасадная доска </a:t>
            </a:r>
            <a:r>
              <a:rPr lang="ru-RU" sz="2800" b="1" dirty="0" err="1" smtClean="0"/>
              <a:t>планкен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" y="4570795"/>
            <a:ext cx="3452711" cy="2178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18" y="4570795"/>
            <a:ext cx="4099122" cy="2178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5"/>
          <a:stretch/>
        </p:blipFill>
        <p:spPr>
          <a:xfrm>
            <a:off x="8764172" y="4085113"/>
            <a:ext cx="3427828" cy="2449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47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37">
        <p15:prstTrans prst="peelOff"/>
      </p:transition>
    </mc:Choice>
    <mc:Fallback xmlns="">
      <p:transition spd="slow" advTm="12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369985" y="1167618"/>
            <a:ext cx="5580649" cy="1949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Сайдинг </a:t>
            </a:r>
            <a:r>
              <a:rPr lang="ru-RU" b="1" dirty="0"/>
              <a:t>«</a:t>
            </a:r>
            <a:r>
              <a:rPr lang="en-US" b="1" dirty="0"/>
              <a:t>DOCKE</a:t>
            </a:r>
            <a:r>
              <a:rPr lang="ru-RU" b="1" dirty="0" smtClean="0"/>
              <a:t>»,«</a:t>
            </a:r>
            <a:r>
              <a:rPr lang="en-US" b="1" dirty="0" smtClean="0"/>
              <a:t>GRAND LINE</a:t>
            </a:r>
            <a:r>
              <a:rPr lang="ru-RU" b="1" dirty="0" smtClean="0"/>
              <a:t>» </a:t>
            </a:r>
            <a:endParaRPr lang="ru-RU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На сегодняшний день </a:t>
            </a:r>
            <a:r>
              <a:rPr lang="ru-RU" dirty="0" smtClean="0"/>
              <a:t>одни </a:t>
            </a:r>
            <a:r>
              <a:rPr lang="ru-RU" dirty="0" smtClean="0"/>
              <a:t>из самых  качественных в своей линейке. По физ. составу бывает: виниловый, акриловый и металлический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5" y="3117331"/>
            <a:ext cx="5689360" cy="3406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80" y="1690688"/>
            <a:ext cx="5656672" cy="407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83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51">
        <p15:prstTrans prst="peelOff"/>
      </p:transition>
    </mc:Choice>
    <mc:Fallback xmlns="">
      <p:transition spd="slow" advTm="7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333" y="1165928"/>
            <a:ext cx="2515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Фасадная плитка «</a:t>
            </a:r>
            <a:r>
              <a:rPr lang="en-US" sz="2800" b="1" dirty="0" smtClean="0"/>
              <a:t>HAUBERK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74" y="3476845"/>
            <a:ext cx="4391967" cy="31970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4405" y="959224"/>
            <a:ext cx="8914031" cy="2605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Битумосодержащий</a:t>
            </a:r>
            <a:r>
              <a:rPr lang="ru-RU" dirty="0" smtClean="0"/>
              <a:t> </a:t>
            </a:r>
            <a:r>
              <a:rPr lang="ru-RU" dirty="0"/>
              <a:t>однослойный материал для облицовки </a:t>
            </a:r>
            <a:r>
              <a:rPr lang="ru-RU" dirty="0" smtClean="0"/>
              <a:t>строения. Созданная </a:t>
            </a:r>
            <a:r>
              <a:rPr lang="ru-RU" dirty="0"/>
              <a:t>на основе стеклохолста, улучшенного битума и </a:t>
            </a:r>
            <a:r>
              <a:rPr lang="ru-RU" dirty="0" err="1"/>
              <a:t>гранулята</a:t>
            </a:r>
            <a:r>
              <a:rPr lang="ru-RU" dirty="0"/>
              <a:t> </a:t>
            </a:r>
            <a:r>
              <a:rPr lang="ru-RU" dirty="0" smtClean="0"/>
              <a:t>из натурального базальта. </a:t>
            </a:r>
          </a:p>
          <a:p>
            <a:pPr marL="0" indent="0">
              <a:buNone/>
            </a:pPr>
            <a:r>
              <a:rPr lang="ru-RU" dirty="0" smtClean="0"/>
              <a:t>Фасадная </a:t>
            </a:r>
            <a:r>
              <a:rPr lang="ru-RU" dirty="0"/>
              <a:t>плитка отличается </a:t>
            </a:r>
            <a:r>
              <a:rPr lang="ru-RU" dirty="0" smtClean="0"/>
              <a:t>повышенной огнестойкостью и герметичностью</a:t>
            </a:r>
            <a:r>
              <a:rPr lang="ru-RU" dirty="0"/>
              <a:t>, устойчивостью </a:t>
            </a:r>
            <a:r>
              <a:rPr lang="ru-RU" dirty="0" smtClean="0"/>
              <a:t>к колебаниям </a:t>
            </a:r>
            <a:r>
              <a:rPr lang="ru-RU" dirty="0"/>
              <a:t>температур, </a:t>
            </a:r>
            <a:r>
              <a:rPr lang="ru-RU" dirty="0" smtClean="0"/>
              <a:t>а также </a:t>
            </a:r>
            <a:r>
              <a:rPr lang="ru-RU" dirty="0"/>
              <a:t>обладает исключительной долговечностью материала и цвета</a:t>
            </a:r>
            <a:r>
              <a:rPr lang="ru-RU" dirty="0" smtClean="0"/>
              <a:t>. Монтируется на основание из </a:t>
            </a:r>
            <a:r>
              <a:rPr lang="en-US" dirty="0" smtClean="0"/>
              <a:t>OSB3 </a:t>
            </a:r>
            <a:r>
              <a:rPr lang="ru-RU" dirty="0" smtClean="0"/>
              <a:t>9-</a:t>
            </a:r>
            <a:r>
              <a:rPr lang="en-US" dirty="0" smtClean="0"/>
              <a:t>12</a:t>
            </a:r>
            <a:r>
              <a:rPr lang="ru-RU" dirty="0" smtClean="0"/>
              <a:t>мм.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53" y="3476845"/>
            <a:ext cx="4448171" cy="3336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3" y="3117236"/>
            <a:ext cx="2304529" cy="346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54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356">
        <p15:prstTrans prst="peelOff"/>
      </p:transition>
    </mc:Choice>
    <mc:Fallback xmlns="">
      <p:transition spd="slow" advTm="12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9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9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9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9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9212" y="1017829"/>
            <a:ext cx="357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Пробковое покрытие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7" y="1111625"/>
            <a:ext cx="4074377" cy="59400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надёжность </a:t>
            </a:r>
            <a:r>
              <a:rPr lang="ru-RU" dirty="0"/>
              <a:t>и долговечность покрытия</a:t>
            </a:r>
          </a:p>
          <a:p>
            <a:r>
              <a:rPr lang="ru-RU" dirty="0" smtClean="0"/>
              <a:t>устойчивость </a:t>
            </a:r>
            <a:r>
              <a:rPr lang="ru-RU" dirty="0"/>
              <a:t>к повышенным показателям влажности и накоплению конденсата</a:t>
            </a:r>
          </a:p>
          <a:p>
            <a:r>
              <a:rPr lang="ru-RU" dirty="0" smtClean="0"/>
              <a:t>сбережение </a:t>
            </a:r>
            <a:r>
              <a:rPr lang="ru-RU" dirty="0"/>
              <a:t>тепла и качественное поглощение звуков</a:t>
            </a:r>
          </a:p>
          <a:p>
            <a:r>
              <a:rPr lang="ru-RU" dirty="0" smtClean="0"/>
              <a:t>устойчивость </a:t>
            </a:r>
            <a:r>
              <a:rPr lang="ru-RU" dirty="0"/>
              <a:t>к различным агрессивным веществам и огню</a:t>
            </a:r>
          </a:p>
          <a:p>
            <a:r>
              <a:rPr lang="ru-RU" dirty="0" smtClean="0"/>
              <a:t>пробковое </a:t>
            </a:r>
            <a:r>
              <a:rPr lang="ru-RU" dirty="0"/>
              <a:t>покрытие не поддаётся деформации под воздействием сырости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5" y="3934074"/>
            <a:ext cx="7620611" cy="282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27" y="1541049"/>
            <a:ext cx="3391480" cy="266324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0" y="1017829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16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111">
        <p15:prstTrans prst="peelOff"/>
      </p:transition>
    </mc:Choice>
    <mc:Fallback xmlns="">
      <p:transition spd="slow" advTm="18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Подготовка и разметка участка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9345" y="997528"/>
            <a:ext cx="6142985" cy="2811315"/>
          </a:xfrm>
        </p:spPr>
        <p:txBody>
          <a:bodyPr>
            <a:normAutofit/>
          </a:bodyPr>
          <a:lstStyle/>
          <a:p>
            <a:r>
              <a:rPr lang="ru-RU" dirty="0" smtClean="0"/>
              <a:t>Далее происходит разметка строительного участка под основание (фундамент) строения и всех сопутствующих инженерных коммуникаций согласно проекту и установленным нормативам СНиП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1" y="2329582"/>
            <a:ext cx="5809591" cy="4363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79" y="3501735"/>
            <a:ext cx="4517014" cy="319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82656" y="997529"/>
            <a:ext cx="5576689" cy="133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 необходимости производится выравнивание земельного участка спецтехникой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9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0">
        <p14:prism isContent="1"/>
      </p:transition>
    </mc:Choice>
    <mc:Fallback xmlns="">
      <p:transition spd="slow" advTm="10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77283" y="1030668"/>
            <a:ext cx="172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ФАХВЕРК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1482" y="1553888"/>
            <a:ext cx="5513293" cy="5304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Основой данного фасада является цементно-стружечная плита (ЦСП).</a:t>
            </a:r>
          </a:p>
          <a:p>
            <a:pPr marL="0" indent="0">
              <a:buNone/>
            </a:pPr>
            <a:r>
              <a:rPr lang="ru-RU" dirty="0" smtClean="0"/>
              <a:t>Стыки между плит заполняются специальным </a:t>
            </a:r>
            <a:r>
              <a:rPr lang="ru-RU" dirty="0" err="1" smtClean="0"/>
              <a:t>герметиком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Снаружи окрашивается фактурной краской либо наносится декоративное штукатурное покрытие.</a:t>
            </a:r>
          </a:p>
          <a:p>
            <a:pPr marL="0" indent="0">
              <a:buNone/>
            </a:pPr>
            <a:r>
              <a:rPr lang="ru-RU" dirty="0" smtClean="0"/>
              <a:t>В качестве внешнего декора используется окрашенная отшлифованная доска 25</a:t>
            </a:r>
            <a:r>
              <a:rPr lang="ru-RU" dirty="0"/>
              <a:t>х</a:t>
            </a:r>
            <a:r>
              <a:rPr lang="en-US" dirty="0" smtClean="0"/>
              <a:t>100</a:t>
            </a:r>
            <a:r>
              <a:rPr lang="ru-RU" dirty="0" smtClean="0"/>
              <a:t>мм.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7" y="1553888"/>
            <a:ext cx="5997589" cy="3168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6465"/>
            <a:ext cx="3971365" cy="196153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99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95">
        <p15:prstTrans prst="peelOff"/>
      </p:transition>
    </mc:Choice>
    <mc:Fallback xmlns="">
      <p:transition spd="slow" advTm="15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7005" y="860403"/>
            <a:ext cx="751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Фиброцементные</a:t>
            </a:r>
            <a:r>
              <a:rPr lang="ru-RU" sz="2800" b="1" dirty="0" smtClean="0"/>
              <a:t> панели «</a:t>
            </a:r>
            <a:r>
              <a:rPr lang="en-US" sz="2800" b="1" dirty="0" smtClean="0"/>
              <a:t>NICHIHA</a:t>
            </a:r>
            <a:r>
              <a:rPr lang="ru-RU" sz="2800" b="1" dirty="0" smtClean="0"/>
              <a:t>» (Япония)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41" y="1643390"/>
            <a:ext cx="5670942" cy="5214610"/>
          </a:xfrm>
        </p:spPr>
        <p:txBody>
          <a:bodyPr>
            <a:normAutofit/>
          </a:bodyPr>
          <a:lstStyle/>
          <a:p>
            <a:r>
              <a:rPr lang="ru-RU" dirty="0" smtClean="0"/>
              <a:t>Высокая прочность</a:t>
            </a:r>
            <a:r>
              <a:rPr lang="ru-RU" dirty="0"/>
              <a:t> </a:t>
            </a:r>
            <a:r>
              <a:rPr lang="ru-RU" dirty="0" smtClean="0"/>
              <a:t>и долговечность (гарантия до 50 лет)</a:t>
            </a:r>
          </a:p>
          <a:p>
            <a:r>
              <a:rPr lang="ru-RU" dirty="0" smtClean="0"/>
              <a:t>Реалистичные цвета и фактуры</a:t>
            </a:r>
          </a:p>
          <a:p>
            <a:r>
              <a:rPr lang="ru-RU" dirty="0" err="1" smtClean="0"/>
              <a:t>Пожаробезопасен</a:t>
            </a:r>
            <a:endParaRPr lang="ru-RU" dirty="0" smtClean="0"/>
          </a:p>
          <a:p>
            <a:r>
              <a:rPr lang="ru-RU" dirty="0" smtClean="0"/>
              <a:t>Экологически чистый</a:t>
            </a:r>
          </a:p>
          <a:p>
            <a:r>
              <a:rPr lang="ru-RU" dirty="0" err="1"/>
              <a:t>Наногидрофильная</a:t>
            </a:r>
            <a:r>
              <a:rPr lang="ru-RU" dirty="0"/>
              <a:t> </a:t>
            </a:r>
            <a:r>
              <a:rPr lang="ru-RU" dirty="0" err="1" smtClean="0"/>
              <a:t>самоочистка</a:t>
            </a:r>
            <a:r>
              <a:rPr lang="ru-RU" dirty="0"/>
              <a:t> </a:t>
            </a:r>
            <a:r>
              <a:rPr lang="ru-RU" dirty="0" smtClean="0"/>
              <a:t>(эффект </a:t>
            </a:r>
            <a:r>
              <a:rPr lang="ru-RU" dirty="0" err="1"/>
              <a:t>самоочистки</a:t>
            </a:r>
            <a:r>
              <a:rPr lang="ru-RU" dirty="0"/>
              <a:t> за счет смывания грязи дождевой </a:t>
            </a:r>
            <a:r>
              <a:rPr lang="ru-RU" dirty="0" smtClean="0"/>
              <a:t>водой).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49" y="1643390"/>
            <a:ext cx="6339237" cy="5095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3067" y="212726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54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17">
        <p15:prstTrans prst="peelOff"/>
      </p:transition>
    </mc:Choice>
    <mc:Fallback xmlns="">
      <p:transition spd="slow" advTm="13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5287" y="1636466"/>
            <a:ext cx="751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Технология «Мокрый Фасад»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3951" y="2379728"/>
            <a:ext cx="4874614" cy="3653519"/>
          </a:xfrm>
        </p:spPr>
        <p:txBody>
          <a:bodyPr>
            <a:normAutofit/>
          </a:bodyPr>
          <a:lstStyle/>
          <a:p>
            <a:r>
              <a:rPr lang="ru-RU" dirty="0" smtClean="0"/>
              <a:t>Основа ЦСП 12мм</a:t>
            </a:r>
          </a:p>
          <a:p>
            <a:r>
              <a:rPr lang="ru-RU" dirty="0" smtClean="0"/>
              <a:t>Демпферная подложка</a:t>
            </a:r>
          </a:p>
          <a:p>
            <a:r>
              <a:rPr lang="ru-RU" dirty="0" smtClean="0"/>
              <a:t>Базальтовый утеплитель</a:t>
            </a:r>
          </a:p>
          <a:p>
            <a:r>
              <a:rPr lang="ru-RU" dirty="0" smtClean="0"/>
              <a:t>Армирующая сетка</a:t>
            </a:r>
          </a:p>
          <a:p>
            <a:r>
              <a:rPr lang="ru-RU" dirty="0" smtClean="0"/>
              <a:t>Штукатурный слой</a:t>
            </a:r>
          </a:p>
          <a:p>
            <a:r>
              <a:rPr lang="ru-RU" dirty="0" smtClean="0"/>
              <a:t>Водоэмульсионное окрашивание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" y="1416424"/>
            <a:ext cx="6928349" cy="5336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3067" y="347197"/>
            <a:ext cx="11632557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Фасадные материалы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44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07">
        <p15:prstTrans prst="peelOff"/>
      </p:transition>
    </mc:Choice>
    <mc:Fallback xmlns="">
      <p:transition spd="slow" advTm="13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486400" y="152400"/>
          <a:ext cx="6255327" cy="245225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255327">
                  <a:extLst>
                    <a:ext uri="{9D8B030D-6E8A-4147-A177-3AD203B41FA5}">
                      <a16:colId xmlns:a16="http://schemas.microsoft.com/office/drawing/2014/main" val="2523750616"/>
                    </a:ext>
                  </a:extLst>
                </a:gridCol>
              </a:tblGrid>
              <a:tr h="245225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431263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81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40"/>
    </mc:Choice>
    <mc:Fallback xmlns="">
      <p:transition advTm="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Водоподготовка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7" y="4281311"/>
            <a:ext cx="4056371" cy="25766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При отсутствии централизованного водоснабжения.</a:t>
            </a:r>
          </a:p>
          <a:p>
            <a:r>
              <a:rPr lang="ru-RU" dirty="0" smtClean="0"/>
              <a:t>Бурение скважины под воду</a:t>
            </a:r>
          </a:p>
          <a:p>
            <a:r>
              <a:rPr lang="ru-RU" dirty="0" smtClean="0"/>
              <a:t>Траншея под подводку трубы к объекту</a:t>
            </a:r>
          </a:p>
          <a:p>
            <a:r>
              <a:rPr lang="ru-RU" dirty="0" smtClean="0"/>
              <a:t>Кессон – бетонное кольцо с люком</a:t>
            </a:r>
          </a:p>
          <a:p>
            <a:r>
              <a:rPr lang="ru-RU" dirty="0" smtClean="0"/>
              <a:t>ПНД </a:t>
            </a:r>
            <a:r>
              <a:rPr lang="ru-RU" dirty="0"/>
              <a:t>(</a:t>
            </a:r>
            <a:r>
              <a:rPr lang="ru-RU" dirty="0" smtClean="0"/>
              <a:t>пищевая) труба в </a:t>
            </a:r>
            <a:r>
              <a:rPr lang="ru-RU" dirty="0" err="1" smtClean="0"/>
              <a:t>энергофлексе</a:t>
            </a:r>
            <a:r>
              <a:rPr lang="ru-RU" dirty="0" smtClean="0"/>
              <a:t> с греющим кабелем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4" y="1708458"/>
            <a:ext cx="3775343" cy="251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61124" y="950294"/>
            <a:ext cx="201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ВОДОСНАБЖЕНИЕ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04" y="1319626"/>
            <a:ext cx="2321169" cy="3094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anima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6886" y="1197298"/>
            <a:ext cx="3613186" cy="32172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96442" y="950294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СЕПТИК</a:t>
            </a:r>
            <a:endParaRPr lang="ru-RU" b="1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299439" y="4470901"/>
            <a:ext cx="3226776" cy="2387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Для площадок с низким уровнем грунтовых вод.</a:t>
            </a:r>
          </a:p>
          <a:p>
            <a:r>
              <a:rPr lang="ru-RU" dirty="0" smtClean="0"/>
              <a:t>Выемка грунта под траншею и бетонные кольца</a:t>
            </a:r>
          </a:p>
          <a:p>
            <a:r>
              <a:rPr lang="ru-RU" dirty="0" smtClean="0"/>
              <a:t>Дренажная подсыпка (щебень фракция 25-40мм)</a:t>
            </a:r>
          </a:p>
          <a:p>
            <a:r>
              <a:rPr lang="ru-RU" dirty="0" smtClean="0"/>
              <a:t>Труба ПВХ 110-160мм (для наружных работ) с утеплением</a:t>
            </a:r>
          </a:p>
          <a:p>
            <a:r>
              <a:rPr lang="ru-RU" dirty="0" smtClean="0"/>
              <a:t>Бетонные кольца КС15-9</a:t>
            </a:r>
          </a:p>
          <a:p>
            <a:r>
              <a:rPr lang="ru-RU" dirty="0" smtClean="0"/>
              <a:t>Полимерный люк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80976" y="950294"/>
            <a:ext cx="313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АВТОНОМНАЯ БИО-СТАНЦИЯ</a:t>
            </a:r>
            <a:endParaRPr lang="ru-RU" b="1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741886" y="4470900"/>
            <a:ext cx="4225996" cy="2387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Для любого типа грунта. </a:t>
            </a:r>
          </a:p>
          <a:p>
            <a:r>
              <a:rPr lang="ru-RU" dirty="0" smtClean="0"/>
              <a:t>Выемка грунта под траншею и ёмкость станции</a:t>
            </a:r>
          </a:p>
          <a:p>
            <a:r>
              <a:rPr lang="ru-RU" dirty="0" smtClean="0"/>
              <a:t>Труба ПВХ 110-160мм (для наружных работ) с утеплением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5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9">
        <p14:prism isContent="1"/>
      </p:transition>
    </mc:Choice>
    <mc:Fallback xmlns="">
      <p:transition spd="slow" advTm="26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uiExpand="1" build="p"/>
      <p:bldP spid="5" grpId="0"/>
      <p:bldP spid="11" grpId="0"/>
      <p:bldP spid="14" grpId="0" uiExpand="1" build="p"/>
      <p:bldP spid="15" grpId="0"/>
      <p:bldP spid="1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38" y="577389"/>
            <a:ext cx="11632557" cy="5908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ТИПЫ ФУНДАМЕНТОВ:</a:t>
            </a:r>
            <a:br>
              <a:rPr lang="ru-RU" b="1" dirty="0" smtClean="0"/>
            </a:br>
            <a:r>
              <a:rPr lang="ru-RU" b="1" dirty="0" smtClean="0"/>
              <a:t>Фундамент столбчатый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3555" y="1053379"/>
            <a:ext cx="8151580" cy="95553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/>
              <a:t>Подходит для однородного непучинистого, песчаного и скального грунта с низким уровнем грунтовых вод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3" y="1815157"/>
            <a:ext cx="3153215" cy="317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08138" y="1801089"/>
            <a:ext cx="4076832" cy="4890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Техпроцесс:</a:t>
            </a:r>
          </a:p>
          <a:p>
            <a:r>
              <a:rPr lang="ru-RU" dirty="0" smtClean="0"/>
              <a:t>бурение отверстий ниже глубины промерзания</a:t>
            </a:r>
          </a:p>
          <a:p>
            <a:r>
              <a:rPr lang="ru-RU" dirty="0" smtClean="0"/>
              <a:t>Песчаная подушка</a:t>
            </a:r>
          </a:p>
          <a:p>
            <a:r>
              <a:rPr lang="ru-RU" dirty="0" smtClean="0"/>
              <a:t>Асбестоцементная труба</a:t>
            </a:r>
          </a:p>
          <a:p>
            <a:r>
              <a:rPr lang="ru-RU" dirty="0" smtClean="0"/>
              <a:t>Армирование</a:t>
            </a:r>
          </a:p>
          <a:p>
            <a:r>
              <a:rPr lang="ru-RU" dirty="0" smtClean="0"/>
              <a:t>Заливка бетона</a:t>
            </a:r>
          </a:p>
          <a:p>
            <a:r>
              <a:rPr lang="ru-RU" dirty="0" smtClean="0"/>
              <a:t>Закладная шпилька под обвязочный брус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69" y="2008909"/>
            <a:ext cx="5086326" cy="1856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722" y="4073237"/>
            <a:ext cx="5045973" cy="239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87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343">
        <p15:prstTrans prst="peelOff"/>
      </p:transition>
    </mc:Choice>
    <mc:Fallback xmlns="">
      <p:transition spd="slow" advTm="18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6"/>
            <a:ext cx="11632557" cy="5908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Фундамент ленточный малозаглубленный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4984" y="686018"/>
            <a:ext cx="8466993" cy="9555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Подходит для однородного непучинистого, песчаного и скального грунта с низким уровнем грунтовых вод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682690" y="1739542"/>
            <a:ext cx="4076832" cy="5118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Техпроцесс:</a:t>
            </a:r>
          </a:p>
          <a:p>
            <a:r>
              <a:rPr lang="ru-RU" dirty="0" smtClean="0"/>
              <a:t>Траншея</a:t>
            </a:r>
          </a:p>
          <a:p>
            <a:r>
              <a:rPr lang="ru-RU" dirty="0" smtClean="0"/>
              <a:t>Песчаная подушка</a:t>
            </a:r>
          </a:p>
          <a:p>
            <a:r>
              <a:rPr lang="ru-RU" dirty="0" smtClean="0"/>
              <a:t>Опалубка</a:t>
            </a:r>
          </a:p>
          <a:p>
            <a:r>
              <a:rPr lang="ru-RU" dirty="0" err="1" smtClean="0"/>
              <a:t>Гидроизолирование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Армирование</a:t>
            </a:r>
          </a:p>
          <a:p>
            <a:r>
              <a:rPr lang="ru-RU" dirty="0" smtClean="0"/>
              <a:t>Гильза для вентиляционного отверстия</a:t>
            </a:r>
          </a:p>
          <a:p>
            <a:r>
              <a:rPr lang="ru-RU" dirty="0" smtClean="0"/>
              <a:t>Заливка бетона</a:t>
            </a:r>
          </a:p>
          <a:p>
            <a:r>
              <a:rPr lang="ru-RU" dirty="0" smtClean="0"/>
              <a:t>Закладные шпильки под обвязочный брус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7" y="1482619"/>
            <a:ext cx="4575373" cy="35459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23" y="4115776"/>
            <a:ext cx="3900854" cy="2600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03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635">
        <p15:prstTrans prst="pageCurlDouble"/>
      </p:transition>
    </mc:Choice>
    <mc:Fallback xmlns="">
      <p:transition spd="slow" advTm="17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69444" y="137719"/>
            <a:ext cx="11632557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Фундамент плитный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96914" y="774917"/>
            <a:ext cx="8466993" cy="454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Подходит для любых типов грунтов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2306" y="1498856"/>
            <a:ext cx="67354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52525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252525"/>
                </a:solidFill>
                <a:latin typeface="Open Sans"/>
              </a:rPr>
              <a:t>  Фундамент </a:t>
            </a:r>
            <a:r>
              <a:rPr lang="ru-RU" dirty="0">
                <a:solidFill>
                  <a:srgbClr val="252525"/>
                </a:solidFill>
                <a:latin typeface="Open Sans"/>
              </a:rPr>
              <a:t>такого типа является железобетонной плитой, уложенной по всей площади строительства. Высокая стоимость затрат на земельные работы и материалы приводит к дороговизне такого фундамента. Его стоит использовать в случае строительства загородных домов малой этажности на слабых грунтах. Часто такой фундамент носит название «плавающий» или плавающая плита. Его стоит возводить на заранее утрамбованной подушке из песка и щебенки, способствующей компенсации перемещений и деформации самого грунта.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" y="4320868"/>
            <a:ext cx="4322885" cy="2431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4" y="1229730"/>
            <a:ext cx="3236259" cy="2427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54" y="2898209"/>
            <a:ext cx="3464949" cy="2078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83" y="4872630"/>
            <a:ext cx="3823447" cy="1879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53" y="4893357"/>
            <a:ext cx="2437280" cy="183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651548" y="4503298"/>
            <a:ext cx="450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утепленной Шведской плиты (УШП)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3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888">
        <p15:prstTrans prst="pageCurlDouble"/>
      </p:transition>
    </mc:Choice>
    <mc:Fallback xmlns="">
      <p:transition spd="slow" advTm="10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71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59"/>
            <a:ext cx="12192000" cy="66149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7" y="365125"/>
            <a:ext cx="116325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Фундамент </a:t>
            </a:r>
            <a:r>
              <a:rPr lang="ru-RU" b="1" dirty="0"/>
              <a:t>на винтовых сваях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Подходит для болотистых, пучинистых грунтов, </a:t>
            </a:r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 smtClean="0"/>
              <a:t>плавунов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0913" y="1892722"/>
            <a:ext cx="6974711" cy="496527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Анализ грунта - предварительное забуривание свай в 3х точках</a:t>
            </a:r>
          </a:p>
          <a:p>
            <a:r>
              <a:rPr lang="ru-RU" dirty="0" smtClean="0"/>
              <a:t>Разметка свайного поля производится с использованием лазерного нивелира</a:t>
            </a:r>
          </a:p>
          <a:p>
            <a:r>
              <a:rPr lang="ru-RU" dirty="0" smtClean="0"/>
              <a:t>Монтаж винтовых свай выполняется спецтехникой</a:t>
            </a:r>
          </a:p>
          <a:p>
            <a:r>
              <a:rPr lang="ru-RU" dirty="0" smtClean="0"/>
              <a:t>Шаг между сваями не превышает 2,5м</a:t>
            </a:r>
          </a:p>
          <a:p>
            <a:r>
              <a:rPr lang="ru-RU" dirty="0" smtClean="0"/>
              <a:t>Периметр свайного поля в распор диагонально усиливается металлическим уголком, что придает монолитность конструкции и полностью исключает «раскачивание»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" y="1999781"/>
            <a:ext cx="4399956" cy="43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1|1.9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4|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3.7|4.1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|2.6|2.5|2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2.2|2.3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9|5.8|2.6|3.2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3|4.8|5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1.8|1.4|1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|1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6|1.9|1.9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1|2.7|2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|2|1.7|1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8|1.6|1.6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1.4|1.6|1.2|1.6|2.9|1.6|1.2|1.2|1.3|1.3|2.3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1.5|2.7|1.7|1.7|1.5|1.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|1.4|1.2|1.2|1.4|1.1|1.3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|2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5960</TotalTime>
  <Words>1697</Words>
  <Application>Microsoft Office PowerPoint</Application>
  <PresentationFormat>Широкоэкранный</PresentationFormat>
  <Paragraphs>269</Paragraphs>
  <Slides>43</Slides>
  <Notes>6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  <vt:variant>
        <vt:lpstr>Произвольные показы</vt:lpstr>
      </vt:variant>
      <vt:variant>
        <vt:i4>1</vt:i4>
      </vt:variant>
    </vt:vector>
  </HeadingPairs>
  <TitlesOfParts>
    <vt:vector size="50" baseType="lpstr">
      <vt:lpstr>Arial</vt:lpstr>
      <vt:lpstr>Calibri</vt:lpstr>
      <vt:lpstr>Calibri Light</vt:lpstr>
      <vt:lpstr>Open Sans</vt:lpstr>
      <vt:lpstr>PT Sans</vt:lpstr>
      <vt:lpstr>Тема Office</vt:lpstr>
      <vt:lpstr>Презентация PowerPoint</vt:lpstr>
      <vt:lpstr>ЭТАПЫ СТРОИТЕЛЬСТВА  Анализ грунта, исследование участка строительства </vt:lpstr>
      <vt:lpstr>Проектирование </vt:lpstr>
      <vt:lpstr>Подготовка и разметка участка </vt:lpstr>
      <vt:lpstr>Водоподготовка </vt:lpstr>
      <vt:lpstr>ТИПЫ ФУНДАМЕНТОВ: Фундамент столбчатый </vt:lpstr>
      <vt:lpstr>Фундамент ленточный малозаглубленный </vt:lpstr>
      <vt:lpstr>Презентация PowerPoint</vt:lpstr>
      <vt:lpstr>  Фундамент на винтовых сваях Подходит для болотистых, пучинистых грунтов,      плавунов  </vt:lpstr>
      <vt:lpstr>Использование только высококачественных передовых строительных материалов и технологий </vt:lpstr>
      <vt:lpstr>Использование только высококачественных передовых строительных материалов и технологий </vt:lpstr>
      <vt:lpstr>Обвязка</vt:lpstr>
      <vt:lpstr>Основание полов</vt:lpstr>
      <vt:lpstr>Утепление полов и перекрытий</vt:lpstr>
      <vt:lpstr>Настил полов</vt:lpstr>
      <vt:lpstr>Бетонная стяжка полов</vt:lpstr>
      <vt:lpstr>Каркас стен и перегородок</vt:lpstr>
      <vt:lpstr>Стропильная система</vt:lpstr>
      <vt:lpstr>Утепление стен и перегородок </vt:lpstr>
      <vt:lpstr>Пароизоляция и гидро-ветрозащита стен и перегородок</vt:lpstr>
      <vt:lpstr>Пароизоляция и гидро-ветрозащита кровли</vt:lpstr>
      <vt:lpstr>Материал внутренний отделки потолков</vt:lpstr>
      <vt:lpstr>Материал внутренний отделки стен</vt:lpstr>
      <vt:lpstr>Материал внутренний отделки полов</vt:lpstr>
      <vt:lpstr>Электромонтаж</vt:lpstr>
      <vt:lpstr>Внутренние инженерные сети</vt:lpstr>
      <vt:lpstr>Внутренние инженерные сети</vt:lpstr>
      <vt:lpstr>Кровельные материалы</vt:lpstr>
      <vt:lpstr>Кровельные материалы</vt:lpstr>
      <vt:lpstr>Кровельные материалы</vt:lpstr>
      <vt:lpstr>Кровельные материалы</vt:lpstr>
      <vt:lpstr>Элементы кровельной системы</vt:lpstr>
      <vt:lpstr>Обшивка цоколя</vt:lpstr>
      <vt:lpstr>Отмостка</vt:lpstr>
      <vt:lpstr>Фасадные материалы</vt:lpstr>
      <vt:lpstr>Фасадные материалы</vt:lpstr>
      <vt:lpstr>Фасадные материалы</vt:lpstr>
      <vt:lpstr>Фасадные материалы</vt:lpstr>
      <vt:lpstr>Фасадные материалы</vt:lpstr>
      <vt:lpstr>Фасадные материалы</vt:lpstr>
      <vt:lpstr>Фасадные материалы</vt:lpstr>
      <vt:lpstr>Фасадные материалы</vt:lpstr>
      <vt:lpstr>Презентация PowerPoint</vt:lpstr>
      <vt:lpstr>Произвольный показ 1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Пользователь Windows</cp:lastModifiedBy>
  <cp:revision>425</cp:revision>
  <dcterms:created xsi:type="dcterms:W3CDTF">2017-09-05T08:27:10Z</dcterms:created>
  <dcterms:modified xsi:type="dcterms:W3CDTF">2019-03-04T07:25:34Z</dcterms:modified>
</cp:coreProperties>
</file>